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0"/>
  </p:notesMasterIdLst>
  <p:sldIdLst>
    <p:sldId id="256" r:id="rId2"/>
    <p:sldId id="265"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1" clrIdx="2">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70241" autoAdjust="0"/>
  </p:normalViewPr>
  <p:slideViewPr>
    <p:cSldViewPr snapToGrid="0">
      <p:cViewPr varScale="1">
        <p:scale>
          <a:sx n="77" d="100"/>
          <a:sy n="77" d="100"/>
        </p:scale>
        <p:origin x="36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10/1/2019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let’s bring all this</a:t>
            </a:r>
            <a:r>
              <a:rPr lang="en-US" baseline="0" dirty="0"/>
              <a:t> together to end our day with group work and presentations!  At MTP we want you to get very used to group work and very accustomed to standing up in front of other people and presenting. Remember a presentation is part of your final work here at MTP, and we’ll give you many opportunities throughout these two weeks to practice.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We are now distributing the exact same test we did earlier this morning. But the difference is……now your grade will be affected by the answers. But fear, not, as it is the exact same test as this morning!</a:t>
            </a:r>
          </a:p>
          <a:p>
            <a:endParaRPr lang="en-US" baseline="0" dirty="0"/>
          </a:p>
          <a:p>
            <a:pPr lvl="0"/>
            <a:r>
              <a:rPr lang="en-US" sz="1200" i="1" kern="1200" dirty="0">
                <a:solidFill>
                  <a:schemeClr val="tx1"/>
                </a:solidFill>
                <a:effectLst/>
                <a:latin typeface="+mn-lt"/>
                <a:ea typeface="+mn-ea"/>
                <a:cs typeface="+mn-cs"/>
              </a:rPr>
              <a:t>Ask facilitator to hand out post-test</a:t>
            </a:r>
          </a:p>
          <a:p>
            <a:pPr lvl="0"/>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Ask facilitator to set timer for ten minutes</a:t>
            </a:r>
          </a:p>
          <a:p>
            <a:pPr lvl="0"/>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Ask facilitator to collect post-test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239092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our goal here?</a:t>
            </a:r>
          </a:p>
          <a:p>
            <a:endParaRPr lang="en-US" dirty="0"/>
          </a:p>
          <a:p>
            <a:r>
              <a:rPr lang="en-US" dirty="0"/>
              <a:t>Our goal is to take the guidance we reviewed today– learning about priority SOPs at POE and how to form a core planning team to create them</a:t>
            </a:r>
            <a:r>
              <a:rPr lang="en-US" baseline="0" dirty="0"/>
              <a:t>—and turn it back into the work you do each day. Remember at MTP, you are responsible for cascading the training down to your staff at your POE. So when you are conducting these activities—and we will do one at the end of every day—think about how you are going to cascade this training to others.</a:t>
            </a:r>
          </a:p>
          <a:p>
            <a:endParaRPr lang="en-US" baseline="0" dirty="0"/>
          </a:p>
          <a:p>
            <a:r>
              <a:rPr lang="en-US" baseline="0" dirty="0"/>
              <a:t>This activity also means getting used to the groups you have been assigned to and practicing your oral presentation skills!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90773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learned a lot today about the nuances</a:t>
            </a:r>
            <a:r>
              <a:rPr lang="en-US" baseline="0" dirty="0"/>
              <a:t> of SOPs.</a:t>
            </a:r>
          </a:p>
          <a:p>
            <a:endParaRPr lang="en-US" baseline="0" dirty="0"/>
          </a:p>
          <a:p>
            <a:r>
              <a:rPr lang="en-US" baseline="0" dirty="0"/>
              <a:t>So here’s what you are being asked to do. We are asking each of the groups to take 20 minutes and discuss the following:</a:t>
            </a:r>
          </a:p>
          <a:p>
            <a:endParaRPr lang="en-US" baseline="0" dirty="0"/>
          </a:p>
          <a:p>
            <a:r>
              <a:rPr lang="en-US" baseline="0" dirty="0"/>
              <a:t>What are the two key items today that are most important to cascade down to your POE? Be specific. </a:t>
            </a:r>
          </a:p>
          <a:p>
            <a:endParaRPr lang="en-US" baseline="0" dirty="0"/>
          </a:p>
          <a:p>
            <a:r>
              <a:rPr lang="en-US" baseline="0" dirty="0"/>
              <a:t>Also discuss some methods your group is thinking about that will work well for training your staff back home at your POE. How will you train them in this activity? Brainstorm!</a:t>
            </a:r>
          </a:p>
          <a:p>
            <a:endParaRPr lang="en-US" baseline="0" dirty="0"/>
          </a:p>
          <a:p>
            <a:r>
              <a:rPr lang="en-US" baseline="0" dirty="0"/>
              <a:t>And we’ll ask you this everyday. How did what you learn today relate back to IHR? </a:t>
            </a:r>
          </a:p>
          <a:p>
            <a:endParaRPr lang="en-US" baseline="0" dirty="0"/>
          </a:p>
          <a:p>
            <a:r>
              <a:rPr lang="en-US" baseline="0" dirty="0"/>
              <a:t>We’ll be coming around the tables to help address any questions you have.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53399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after you have your 20 minutes of discussion, we’ll be doing more oral presentations!</a:t>
            </a:r>
          </a:p>
          <a:p>
            <a:endParaRPr lang="en-US" baseline="0" dirty="0"/>
          </a:p>
          <a:p>
            <a:r>
              <a:rPr lang="en-US" baseline="0" dirty="0"/>
              <a:t>Each group will select a spokesperson. That person is responsible for talking, but the entire group must go up and support them, so you’ll all be standing.</a:t>
            </a:r>
          </a:p>
          <a:p>
            <a:endParaRPr lang="en-US" baseline="0" dirty="0"/>
          </a:p>
          <a:p>
            <a:r>
              <a:rPr lang="en-US" baseline="0" dirty="0"/>
              <a:t>Each group will then have 5 minutes to present on their discussion. We’ll keep time, which is something else we want to teach you during MTP—staying on time during presentations.</a:t>
            </a:r>
          </a:p>
          <a:p>
            <a:endParaRPr lang="en-US" baseline="0" dirty="0"/>
          </a:p>
          <a:p>
            <a:r>
              <a:rPr lang="en-US" baseline="0" dirty="0"/>
              <a:t>If you want to use a notes or “cheat sheets” during your presentations, you are welcome to.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75964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we’ll begin</a:t>
            </a:r>
            <a:r>
              <a:rPr lang="en-US" baseline="0" dirty="0"/>
              <a:t> our 20 minutes for group breakout sessions!</a:t>
            </a:r>
          </a:p>
          <a:p>
            <a:endParaRPr lang="en-US" baseline="0" dirty="0"/>
          </a:p>
          <a:p>
            <a:r>
              <a:rPr lang="en-US" i="1" baseline="0" dirty="0"/>
              <a:t>Set the timer for 20 minutes. Two facilitators walk around the room, chatting with each group to ensure they are on the right track.</a:t>
            </a:r>
          </a:p>
          <a:p>
            <a:endParaRPr lang="en-US" i="1" baseline="0" dirty="0"/>
          </a:p>
          <a:p>
            <a:r>
              <a:rPr lang="en-US" i="1" baseline="0" dirty="0"/>
              <a:t>Focus ensuring each group is only focusing on the specifics of developing SOPs and choosing a core planning team and pay close attention to methodologies they want to cascade.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24837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Introduce</a:t>
            </a:r>
            <a:r>
              <a:rPr lang="en-US" i="1" baseline="0" dirty="0"/>
              <a:t> each group as they come up to the stage, and ensure each has one speaker with the rest in the background. Say you have five minutes to present.</a:t>
            </a:r>
          </a:p>
          <a:p>
            <a:endParaRPr lang="en-US" i="1" baseline="0" dirty="0"/>
          </a:p>
          <a:p>
            <a:r>
              <a:rPr lang="en-US" i="1" baseline="0" dirty="0"/>
              <a:t>(Allow 5 minutes for presentation).</a:t>
            </a:r>
          </a:p>
          <a:p>
            <a:endParaRPr lang="en-US" i="1" baseline="0" dirty="0"/>
          </a:p>
          <a:p>
            <a:r>
              <a:rPr lang="en-US" i="1" baseline="0" dirty="0"/>
              <a:t>After each presentation, summarize the key points and ask any clarifying questions. Ask the audience for questions. This Q&amp;A process should take approximate 5 minutes. </a:t>
            </a:r>
          </a:p>
          <a:p>
            <a:endParaRPr lang="en-US" i="1" baseline="0" dirty="0"/>
          </a:p>
          <a:p>
            <a:r>
              <a:rPr lang="en-US" i="1" baseline="0" dirty="0"/>
              <a:t>Keep this slide up through all three group presentations and Q&amp;A.</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1546456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dirty="0"/>
          </a:p>
          <a:p>
            <a:r>
              <a:rPr lang="en-US" i="1" baseline="0" dirty="0"/>
              <a:t>Take participant contributions. Remind participant that they can use the comment cards at any time during the training to share their contributions anonymously.</a:t>
            </a:r>
            <a:endParaRPr lang="en-US" baseline="0" dirty="0"/>
          </a:p>
          <a:p>
            <a:endParaRPr lang="en-US" b="0" i="1" baseline="0" dirty="0"/>
          </a:p>
          <a:p>
            <a:r>
              <a:rPr lang="en-US" b="0" i="0" baseline="0" dirty="0"/>
              <a:t>And now, let’s quickly turn in our agendas for tomorrow. </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10/1/2019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10/1/2019</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10/1/2019</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10/1/2019</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10/1/2019</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10/1/2019</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10/1/2019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a:t>Developing SOPs and Core Planning Teams: Group Activity and Closing</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a:t>Master Training Program</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Post-Test</a:t>
            </a:r>
          </a:p>
        </p:txBody>
      </p:sp>
      <p:sp>
        <p:nvSpPr>
          <p:cNvPr id="3" name="Content Placeholder 2"/>
          <p:cNvSpPr>
            <a:spLocks noGrp="1"/>
          </p:cNvSpPr>
          <p:nvPr>
            <p:ph idx="1"/>
          </p:nvPr>
        </p:nvSpPr>
        <p:spPr>
          <a:xfrm>
            <a:off x="4065373" y="2603499"/>
            <a:ext cx="6706266" cy="3416300"/>
          </a:xfrm>
        </p:spPr>
        <p:txBody>
          <a:bodyPr>
            <a:normAutofit/>
          </a:bodyPr>
          <a:lstStyle/>
          <a:p>
            <a:r>
              <a:rPr lang="en-US" sz="2000" dirty="0"/>
              <a:t>You will now be given a post-test</a:t>
            </a:r>
          </a:p>
          <a:p>
            <a:r>
              <a:rPr lang="en-US" sz="2000" dirty="0"/>
              <a:t>It is the same test as this morning</a:t>
            </a:r>
          </a:p>
          <a:p>
            <a:r>
              <a:rPr lang="en-US" sz="2000" dirty="0"/>
              <a:t>Your grade on this post-test </a:t>
            </a:r>
            <a:r>
              <a:rPr lang="en-US" sz="2000" u="sng" dirty="0"/>
              <a:t>will</a:t>
            </a:r>
            <a:r>
              <a:rPr lang="en-US" sz="2000" dirty="0"/>
              <a:t> affect your final score and performance at MTP!</a:t>
            </a:r>
          </a:p>
          <a:p>
            <a:r>
              <a:rPr lang="en-US" sz="2000" dirty="0"/>
              <a:t>You will have 10 minutes to complete this post-test</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449" y="2603499"/>
            <a:ext cx="2812256" cy="2838295"/>
          </a:xfrm>
          <a:prstGeom prst="rect">
            <a:avLst/>
          </a:prstGeom>
        </p:spPr>
      </p:pic>
    </p:spTree>
    <p:extLst>
      <p:ext uri="{BB962C8B-B14F-4D97-AF65-F5344CB8AC3E}">
        <p14:creationId xmlns:p14="http://schemas.microsoft.com/office/powerpoint/2010/main" val="384749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401444" y="2603500"/>
            <a:ext cx="11451249" cy="3416300"/>
          </a:xfrm>
        </p:spPr>
        <p:txBody>
          <a:bodyPr>
            <a:normAutofit/>
          </a:bodyPr>
          <a:lstStyle/>
          <a:p>
            <a:r>
              <a:rPr lang="en-US" sz="2000" dirty="0"/>
              <a:t>Put into practice what you have learned today how to write SOPs and form core planning teams!</a:t>
            </a:r>
          </a:p>
          <a:p>
            <a:r>
              <a:rPr lang="en-US" sz="2000" dirty="0"/>
              <a:t>Work on your group and oral presentation skills—you’ll use them every day at MTP!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8" name="Picture 7"/>
          <p:cNvPicPr>
            <a:picLocks noChangeAspect="1"/>
          </p:cNvPicPr>
          <p:nvPr/>
        </p:nvPicPr>
        <p:blipFill>
          <a:blip r:embed="rId3"/>
          <a:stretch>
            <a:fillRect/>
          </a:stretch>
        </p:blipFill>
        <p:spPr>
          <a:xfrm>
            <a:off x="1154953" y="4302666"/>
            <a:ext cx="2815480" cy="1717134"/>
          </a:xfrm>
          <a:prstGeom prst="rect">
            <a:avLst/>
          </a:prstGeom>
        </p:spPr>
      </p:pic>
      <p:pic>
        <p:nvPicPr>
          <p:cNvPr id="10" name="Picture 9"/>
          <p:cNvPicPr>
            <a:picLocks noChangeAspect="1"/>
          </p:cNvPicPr>
          <p:nvPr/>
        </p:nvPicPr>
        <p:blipFill rotWithShape="1">
          <a:blip r:embed="rId4"/>
          <a:srcRect t="11013"/>
          <a:stretch/>
        </p:blipFill>
        <p:spPr>
          <a:xfrm>
            <a:off x="5048367" y="4146548"/>
            <a:ext cx="2042631" cy="232454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0732" y="3810635"/>
            <a:ext cx="3601961" cy="2660458"/>
          </a:xfrm>
          <a:prstGeom prst="rect">
            <a:avLst/>
          </a:prstGeom>
        </p:spPr>
      </p:pic>
    </p:spTree>
    <p:extLst>
      <p:ext uri="{BB962C8B-B14F-4D97-AF65-F5344CB8AC3E}">
        <p14:creationId xmlns:p14="http://schemas.microsoft.com/office/powerpoint/2010/main" val="1810620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Breakout Groups</a:t>
            </a:r>
          </a:p>
        </p:txBody>
      </p:sp>
      <p:sp>
        <p:nvSpPr>
          <p:cNvPr id="3" name="Content Placeholder 2"/>
          <p:cNvSpPr>
            <a:spLocks noGrp="1"/>
          </p:cNvSpPr>
          <p:nvPr>
            <p:ph idx="1"/>
          </p:nvPr>
        </p:nvSpPr>
        <p:spPr>
          <a:xfrm>
            <a:off x="552092" y="2603499"/>
            <a:ext cx="7314396" cy="3841905"/>
          </a:xfrm>
        </p:spPr>
        <p:txBody>
          <a:bodyPr>
            <a:normAutofit lnSpcReduction="10000"/>
          </a:bodyPr>
          <a:lstStyle/>
          <a:p>
            <a:r>
              <a:rPr lang="en-US" sz="2800" dirty="0"/>
              <a:t>Meet with your group for </a:t>
            </a:r>
            <a:r>
              <a:rPr lang="en-US" sz="2800" b="1" dirty="0"/>
              <a:t>20 minutes </a:t>
            </a:r>
          </a:p>
          <a:p>
            <a:r>
              <a:rPr lang="en-US" sz="2800" dirty="0"/>
              <a:t>Discuss the following:</a:t>
            </a:r>
          </a:p>
          <a:p>
            <a:pPr lvl="1"/>
            <a:r>
              <a:rPr lang="en-US" sz="2400" dirty="0"/>
              <a:t>What are two key items today that are most important to cascade down to your POE?  Be specific. </a:t>
            </a:r>
          </a:p>
          <a:p>
            <a:pPr lvl="1"/>
            <a:r>
              <a:rPr lang="en-US" sz="2400" dirty="0"/>
              <a:t>How will you train your POE on what you learned today?</a:t>
            </a:r>
          </a:p>
          <a:p>
            <a:pPr lvl="1"/>
            <a:r>
              <a:rPr lang="en-US" sz="2400" dirty="0"/>
              <a:t>How did what you learn today relate to IHR?</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the Group Presentation</a:t>
            </a:r>
          </a:p>
        </p:txBody>
      </p:sp>
      <p:sp>
        <p:nvSpPr>
          <p:cNvPr id="3" name="Content Placeholder 2"/>
          <p:cNvSpPr>
            <a:spLocks noGrp="1"/>
          </p:cNvSpPr>
          <p:nvPr>
            <p:ph idx="1"/>
          </p:nvPr>
        </p:nvSpPr>
        <p:spPr>
          <a:xfrm>
            <a:off x="535260" y="2603499"/>
            <a:ext cx="11017404" cy="3663485"/>
          </a:xfrm>
        </p:spPr>
        <p:txBody>
          <a:bodyPr>
            <a:normAutofit/>
          </a:bodyPr>
          <a:lstStyle/>
          <a:p>
            <a:r>
              <a:rPr lang="en-US" sz="2000" dirty="0"/>
              <a:t>At the end of 20 minutes, groups will present a summary of their discussion</a:t>
            </a:r>
          </a:p>
          <a:p>
            <a:r>
              <a:rPr lang="en-US" sz="2000" dirty="0"/>
              <a:t>Only one group member can present on behalf of group, but rest of group must stand by them</a:t>
            </a:r>
          </a:p>
          <a:p>
            <a:pPr lvl="1"/>
            <a:r>
              <a:rPr lang="en-US" sz="1800" dirty="0"/>
              <a:t>All group members will end up getting a chance to present at MTP!</a:t>
            </a:r>
          </a:p>
          <a:p>
            <a:r>
              <a:rPr lang="en-US" sz="2000" dirty="0"/>
              <a:t>Each group has 5 minutes to present – we will keep time!</a:t>
            </a:r>
          </a:p>
          <a:p>
            <a:r>
              <a:rPr lang="en-US" sz="2000" dirty="0"/>
              <a:t>You may use notes during your presentation</a:t>
            </a:r>
          </a:p>
          <a:p>
            <a:r>
              <a:rPr lang="en-US" sz="2000" dirty="0"/>
              <a:t>We will have 5 minutes of discussion after each presentation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Breakout in Groups!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Presentations + Q &amp;A</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of the Day and Next Steps</a:t>
            </a:r>
          </a:p>
        </p:txBody>
      </p:sp>
      <p:sp>
        <p:nvSpPr>
          <p:cNvPr id="3" name="Content Placeholder 2"/>
          <p:cNvSpPr>
            <a:spLocks noGrp="1"/>
          </p:cNvSpPr>
          <p:nvPr>
            <p:ph idx="1"/>
          </p:nvPr>
        </p:nvSpPr>
        <p:spPr>
          <a:xfrm>
            <a:off x="815333" y="2536592"/>
            <a:ext cx="10375406" cy="3953417"/>
          </a:xfrm>
        </p:spPr>
        <p:txBody>
          <a:bodyPr>
            <a:normAutofit/>
          </a:bodyPr>
          <a:lstStyle/>
          <a:p>
            <a:pPr lvl="0"/>
            <a:r>
              <a:rPr lang="en-US" sz="2800" dirty="0"/>
              <a:t>Reflections on day</a:t>
            </a:r>
          </a:p>
          <a:p>
            <a:pPr lvl="1"/>
            <a:r>
              <a:rPr lang="en-US" sz="2600" dirty="0"/>
              <a:t>Comment cards</a:t>
            </a:r>
          </a:p>
          <a:p>
            <a:r>
              <a:rPr lang="en-US" sz="2800" dirty="0"/>
              <a:t>Looking forward to tomorrow</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1758</TotalTime>
  <Words>946</Words>
  <Application>Microsoft Office PowerPoint</Application>
  <PresentationFormat>Widescreen</PresentationFormat>
  <Paragraphs>92</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Ion Boardroom</vt:lpstr>
      <vt:lpstr>Developing SOPs and Core Planning Teams: Group Activity and Closing</vt:lpstr>
      <vt:lpstr>Post-Test</vt:lpstr>
      <vt:lpstr>Learning Objectives</vt:lpstr>
      <vt:lpstr>Instructions for Breakout Groups</vt:lpstr>
      <vt:lpstr>Instructions for the Group Presentation</vt:lpstr>
      <vt:lpstr>Breakout in Groups!</vt:lpstr>
      <vt:lpstr>Group Presentations + Q &amp;A</vt:lpstr>
      <vt:lpstr>Review of the Day and Next Steps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Singler, Kimberly B. (CDC/DDID/NCEZID/DGMQ)</cp:lastModifiedBy>
  <cp:revision>135</cp:revision>
  <dcterms:created xsi:type="dcterms:W3CDTF">2018-05-15T08:59:29Z</dcterms:created>
  <dcterms:modified xsi:type="dcterms:W3CDTF">2019-10-01T17:28:20Z</dcterms:modified>
</cp:coreProperties>
</file>